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12" r:id="rId3"/>
    <p:sldId id="353" r:id="rId4"/>
    <p:sldId id="364" r:id="rId5"/>
    <p:sldId id="473" r:id="rId6"/>
    <p:sldId id="474" r:id="rId7"/>
    <p:sldId id="475" r:id="rId8"/>
    <p:sldId id="476" r:id="rId9"/>
    <p:sldId id="365" r:id="rId10"/>
    <p:sldId id="477" r:id="rId11"/>
    <p:sldId id="478" r:id="rId12"/>
    <p:sldId id="479" r:id="rId13"/>
    <p:sldId id="366" r:id="rId14"/>
    <p:sldId id="480" r:id="rId15"/>
    <p:sldId id="367" r:id="rId16"/>
    <p:sldId id="459" r:id="rId17"/>
    <p:sldId id="368" r:id="rId18"/>
    <p:sldId id="481" r:id="rId19"/>
    <p:sldId id="470" r:id="rId20"/>
    <p:sldId id="471" r:id="rId21"/>
    <p:sldId id="369" r:id="rId22"/>
    <p:sldId id="472" r:id="rId23"/>
    <p:sldId id="370" r:id="rId24"/>
    <p:sldId id="482" r:id="rId25"/>
    <p:sldId id="460" r:id="rId26"/>
    <p:sldId id="371" r:id="rId27"/>
    <p:sldId id="462" r:id="rId28"/>
    <p:sldId id="461" r:id="rId29"/>
    <p:sldId id="372" r:id="rId30"/>
    <p:sldId id="354" r:id="rId31"/>
    <p:sldId id="413" r:id="rId32"/>
    <p:sldId id="373" r:id="rId33"/>
    <p:sldId id="414" r:id="rId34"/>
    <p:sldId id="355" r:id="rId35"/>
    <p:sldId id="415" r:id="rId36"/>
    <p:sldId id="374" r:id="rId37"/>
    <p:sldId id="375" r:id="rId38"/>
    <p:sldId id="376" r:id="rId39"/>
    <p:sldId id="377" r:id="rId40"/>
    <p:sldId id="378" r:id="rId41"/>
    <p:sldId id="416" r:id="rId42"/>
    <p:sldId id="379" r:id="rId43"/>
    <p:sldId id="380" r:id="rId44"/>
    <p:sldId id="381" r:id="rId45"/>
    <p:sldId id="468" r:id="rId46"/>
    <p:sldId id="382" r:id="rId47"/>
    <p:sldId id="469" r:id="rId48"/>
    <p:sldId id="356" r:id="rId49"/>
    <p:sldId id="417" r:id="rId50"/>
    <p:sldId id="383" r:id="rId51"/>
    <p:sldId id="467" r:id="rId52"/>
    <p:sldId id="384" r:id="rId53"/>
    <p:sldId id="418" r:id="rId54"/>
    <p:sldId id="385" r:id="rId55"/>
    <p:sldId id="386" r:id="rId56"/>
    <p:sldId id="419" r:id="rId57"/>
    <p:sldId id="357" r:id="rId58"/>
    <p:sldId id="420" r:id="rId59"/>
    <p:sldId id="387" r:id="rId60"/>
    <p:sldId id="358" r:id="rId61"/>
    <p:sldId id="421" r:id="rId62"/>
    <p:sldId id="465" r:id="rId63"/>
    <p:sldId id="388" r:id="rId64"/>
    <p:sldId id="466" r:id="rId65"/>
    <p:sldId id="389" r:id="rId66"/>
    <p:sldId id="359" r:id="rId67"/>
    <p:sldId id="422" r:id="rId68"/>
    <p:sldId id="423" r:id="rId69"/>
    <p:sldId id="390" r:id="rId70"/>
    <p:sldId id="391" r:id="rId71"/>
    <p:sldId id="360" r:id="rId72"/>
    <p:sldId id="424" r:id="rId73"/>
    <p:sldId id="392" r:id="rId74"/>
    <p:sldId id="361" r:id="rId75"/>
    <p:sldId id="425" r:id="rId76"/>
    <p:sldId id="393" r:id="rId77"/>
    <p:sldId id="394" r:id="rId78"/>
    <p:sldId id="362" r:id="rId79"/>
    <p:sldId id="426" r:id="rId80"/>
    <p:sldId id="395" r:id="rId81"/>
    <p:sldId id="396" r:id="rId82"/>
    <p:sldId id="397" r:id="rId83"/>
    <p:sldId id="398" r:id="rId84"/>
    <p:sldId id="399" r:id="rId85"/>
    <p:sldId id="400" r:id="rId86"/>
    <p:sldId id="363" r:id="rId87"/>
    <p:sldId id="427" r:id="rId88"/>
    <p:sldId id="463" r:id="rId89"/>
    <p:sldId id="401" r:id="rId90"/>
    <p:sldId id="402" r:id="rId91"/>
    <p:sldId id="464" r:id="rId9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436" autoAdjust="0"/>
  </p:normalViewPr>
  <p:slideViewPr>
    <p:cSldViewPr>
      <p:cViewPr varScale="1">
        <p:scale>
          <a:sx n="103" d="100"/>
          <a:sy n="103" d="100"/>
        </p:scale>
        <p:origin x="177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497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95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5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53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278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12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0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44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57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97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11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71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0972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Методы программирования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(МП)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864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Кафедра «Управление и защита информации»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51520" y="692696"/>
            <a:ext cx="871296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245282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Учебная дисциплина: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253026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Курс лекций. Раздел «Эргономика ГПИ. Размещение информации»</a:t>
            </a:r>
          </a:p>
          <a:p>
            <a:pPr algn="r"/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Сафронов А.И.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30932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Москва – 2024 г.</a:t>
            </a:r>
            <a:endParaRPr lang="ru-RU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8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Окружение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(подчеркивание, рамки, инвертированное изо­бражение). Очень эффективный метод привлечения внимания пользователя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449" y="2636912"/>
            <a:ext cx="6103101" cy="3514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 flipV="1">
            <a:off x="7093295" y="422108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092280" y="3212976"/>
            <a:ext cx="0" cy="3956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452320" y="3861048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300192" y="3861048"/>
            <a:ext cx="3684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54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Окружение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(подчеркивание, рамки, инвертированное изо­бражение). Очень эффективный метод привлечения внимания пользователя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01" y="2708920"/>
            <a:ext cx="8048398" cy="381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9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Окружение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(подчеркивание, рамки, инвертированное изо­бражение). Очень эффективный метод привлечения внимания пользователя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77" y="2708921"/>
            <a:ext cx="805703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0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 может улучшить интерфейс пользователя, но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многих систем использование цвета практически не влияет на эффектив­ность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работы пользователя.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Основное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назначение цвета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созда­ние графических пользовательских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интерфейсов, более удобных для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операторов. </a:t>
            </a:r>
          </a:p>
        </p:txBody>
      </p:sp>
    </p:spTree>
    <p:extLst>
      <p:ext uri="{BB962C8B-B14F-4D97-AF65-F5344CB8AC3E}">
        <p14:creationId xmlns:p14="http://schemas.microsoft.com/office/powerpoint/2010/main" val="232705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Известны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случаи,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когда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 может помочь проектировщику интерфейса пользователя.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Наиболее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эффективно использование варьирова­ния цветовых характеристик в следующих ситуациях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группировка информации;</a:t>
            </a: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выделение различий между </a:t>
            </a: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информацией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выделение простых сообщений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ошибки, состояния и т.д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202" y="3140968"/>
            <a:ext cx="4229011" cy="2952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51" y="4785020"/>
            <a:ext cx="4230251" cy="18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Обратная сторона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Цвет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мощный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визуальный инструмент, который необхо­димо использовать очень осторожно, чтобы не вызвать диском­форта у пользователя цветовыми комбинациями.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Выбор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цвета и цветовых сочетаний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должен быть хаотичным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Цвет, будучи правильно приложен, может грандиозно обогатить интерфейс пользователя, улучшая его эстетические качества и привлекая внимание пользователя к важным элементам системы.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098" name="Picture 2" descr="https://sun9-57.userapi.com/impg/a5IoTBTt7JBXpQOa-FmvrJ6ZxpSn6-3RvTSSUA/ldJYFdrPGgI.jpg?size=1280x591&amp;quality=96&amp;sign=1553b3a5a9cb0836c7391bd5d3484b27&amp;c_uniq_tag=3G1Nty2jNaLavD55AoRCRmIATvTomHsBP0uhPbJyC6g&amp;type=alb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" r="4123" b="3678"/>
          <a:stretch/>
        </p:blipFill>
        <p:spPr bwMode="auto">
          <a:xfrm>
            <a:off x="1903987" y="3933056"/>
            <a:ext cx="5336025" cy="2592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39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Неверное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использование цвета, с другой стороны, может серьезно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повредить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способности пользователя гармонично взаимодействовать с программой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 descr="https://na-dache.pro/din/uploads/posts/2023-03/1679227036_na-dache-pro-p-palitra-tsvetov-dlya-dizainera-interera-fo-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483" y="2492896"/>
            <a:ext cx="6021034" cy="40140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07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Базовые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использования цвета, кото­рыми рекомендуется руководствоваться при проектировании дей­ствительно эргономичного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интерфейса, следующие: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следует использовать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минимальное количество цветов (не более 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3-4),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поскольку слишком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пёстрые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изображения способны быст­ро утомить глаза;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124" name="Picture 4" descr="https://wikiprograms.org/wp-content/uploads/2012/12/Kontrol-ispolnenija-porucheni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37" y="3553914"/>
            <a:ext cx="5734925" cy="311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15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Базовые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использования цвета, кото­рыми рекомендуется руководствоваться при проектировании дей­ствительно эргономичного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интерфейса, следующие: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следует использовать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минимальное количество цветов (не более 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3-4),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поскольку слишком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пёстрые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изображения способны быст­ро утомить глаза;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122" name="Picture 2" descr="https://www.downloadsource.net/uploaded/files/gallery/old/df/d/f/d39e8cd34f0cdd986ebd98a296491378.p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9" y="3645024"/>
            <a:ext cx="4029061" cy="29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44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Базовые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использования цвета, кото­рыми рекомендуется руководствоваться при проектировании дей­ствительно эргономичного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интерфейса, следующие: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для неактивных элементов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следует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использо­вать бледные цвета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4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347" y="3356992"/>
            <a:ext cx="3151312" cy="3024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51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564904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интерфейсных элементов управления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253592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Базовые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использования цвета, кото­рыми рекомендуется руководствоваться при проектировании дей­ствительно эргономичного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интерфейса, следующие: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если цвет используется для кодировки информации, необ­ходимо удостовериться, что пользователь правильно понимает код, например, просроченные счета в бухгалтерских системах выделяются красным цветом, а непросроченные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зелёным;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9849" b="35024"/>
          <a:stretch/>
        </p:blipFill>
        <p:spPr>
          <a:xfrm>
            <a:off x="270601" y="4005064"/>
            <a:ext cx="8602797" cy="25090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99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Базовые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использования цвета, кото­рыми рекомендуется руководствоваться при проектировании дей­ствительно эргономичного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интерфейса, следующие: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необходимо использовать цвета согласно представлениям пользователя (например, для картографа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зелёный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 обозначает лес,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жёлтый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пустыню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синий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воду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для химика красный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горячий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синий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холодный);</a:t>
            </a:r>
          </a:p>
        </p:txBody>
      </p:sp>
      <p:pic>
        <p:nvPicPr>
          <p:cNvPr id="7170" name="Picture 2" descr="https://vuzopedia.ru/storage/app/uploads/public/63e/bd0/e1e/63ebd0e1ec52098290761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47"/>
          <a:stretch/>
        </p:blipFill>
        <p:spPr bwMode="auto">
          <a:xfrm>
            <a:off x="626399" y="4005064"/>
            <a:ext cx="7891202" cy="25916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78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Базовые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использования цвета, кото­рыми рекомендуется руководствоваться при проектировании дей­ствительно эргономичного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интерфейса, следующие: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для отображения состояния цвета могут быть использова­ны следующим образом: красный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опасность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либо остановка программы,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зелёный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нормальное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состояние (продолжение работы),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жёлтый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предостережение;</a:t>
            </a:r>
          </a:p>
        </p:txBody>
      </p:sp>
    </p:spTree>
    <p:extLst>
      <p:ext uri="{BB962C8B-B14F-4D97-AF65-F5344CB8AC3E}">
        <p14:creationId xmlns:p14="http://schemas.microsoft.com/office/powerpoint/2010/main" val="380233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Базовые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использования цвета, кото­рыми рекомендуется руководствоваться при проектировании дей­ствительно эргономичного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интерфейса, следующие: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для привлечения внимания пользователя к событию или объекту наиболее эффективны белый,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жёлтый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красный цвета.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этом 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учитывать общепринятые пред­ставления о цветах (поскольку красный цвет считается цветом опасности, его лучше использовать в сообщениях об ошибках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9218" name="Picture 2" descr="https://s00.yaplakal.com/pics/pics_original/0/2/6/181836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680970"/>
            <a:ext cx="1800606" cy="11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i.ytimg.com/vi/UYV6os_oeck/maxresdefaul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 bwMode="auto">
          <a:xfrm>
            <a:off x="3995936" y="4680970"/>
            <a:ext cx="2160240" cy="113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www.ok-t.ru/studopediaru/baza12/617460496299.files/image0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4708962"/>
            <a:ext cx="3096344" cy="85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92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Базовые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использования цвета, кото­рыми рекомендуется руководствоваться при проектировании дей­ствительно эргономичного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интерфейса, следующие: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для разделения данных необходимо выбрать цвета из раз­личных частей спектра (красный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зелёный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синий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жёлтый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любой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белый);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9849" b="35024"/>
          <a:stretch/>
        </p:blipFill>
        <p:spPr>
          <a:xfrm>
            <a:off x="270601" y="3789040"/>
            <a:ext cx="8602797" cy="25090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42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83568" y="4077072"/>
            <a:ext cx="3312368" cy="3600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 и изображение должны четко выделяться на фоне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ельзя использовать: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жёлтый </a:t>
            </a:r>
            <a:r>
              <a:rPr lang="ru-RU" sz="20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 на белом фоне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 lvl="1" algn="just"/>
            <a:endParaRPr lang="ru-RU" sz="2000" dirty="0" smtClean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синий цвет на чёрном фоне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66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Базовые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использования цвета, кото­рыми рекомендуется руководствоваться при проектировании дей­ствительно эргономичного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интерфейса, следующие: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группировки данных, объединения и подобия нужно использовать оттенки цвета, которые являются соседями в спек­тре (оранжевые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жёлтые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синие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фиолетовые);</a:t>
            </a:r>
          </a:p>
        </p:txBody>
      </p:sp>
      <p:pic>
        <p:nvPicPr>
          <p:cNvPr id="8194" name="Picture 2" descr="https://rozblog.ru/wp-content/uploads/d/3/a/d3a2cb07ae785f87508b311a899ab4a7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6"/>
          <a:stretch/>
        </p:blipFill>
        <p:spPr bwMode="auto">
          <a:xfrm>
            <a:off x="598620" y="3645024"/>
            <a:ext cx="7946760" cy="28995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75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для фона лучше использовать более спокойные тона. Если в изображении используется большое количество цветов, фон лучше сделать белым или серым. На светлом фоне цвета кажут­ся ярче и способны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легче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восприниматься при раз­личном внешнем освещении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83" y="3140968"/>
            <a:ext cx="8153781" cy="2160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101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83568" y="2564904"/>
            <a:ext cx="4968552" cy="3600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некоторые комбинации цветов или оттенков могут быть неприятны для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глаз.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голубой </a:t>
            </a:r>
            <a:r>
              <a:rPr lang="ru-RU" sz="20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 символов на крас­ном фоне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способен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вызвать раздражение пользователя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29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Около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 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людей не различают цвета (обычно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красно-зелёные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сочетания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люди могут отличать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чёрно-белые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оттенки, поэтому специа­листы по разработке пользовательского интерфейса автоматизи­рованных систем должны проверять, не нарушает ли восприятие пользователей этой категории использование различных цветов в экранных формах программных продуктов.</a:t>
            </a:r>
          </a:p>
        </p:txBody>
      </p:sp>
      <p:pic>
        <p:nvPicPr>
          <p:cNvPr id="4" name="Picture 2" descr="https://i.pinimg.com/originals/1a/26/f9/1a26f9cbe01732356e1ebf14ab89c6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406" y="3861691"/>
            <a:ext cx="2715824" cy="267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0.u-mama.ru/35c/d8a/432/100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808584"/>
            <a:ext cx="2777311" cy="274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35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привлечения внимания к каким-либо элементам интер­фейса можно воспользоваться выделением этих элементов боль­шей яркостью на фоне других, более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тёмных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учесть, что большое количество ярких элементов может вызвать дискомфорт у пользователя. Таким образом, можно достичь об­ратного эффекта — перегрузки интерфейса.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Применять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этот ме­тод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следует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только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случае острой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необходимости.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169467"/>
            <a:ext cx="2600325" cy="2495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4169467"/>
            <a:ext cx="2600325" cy="2495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1907704" y="4509120"/>
            <a:ext cx="2448272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4720034" y="4509120"/>
            <a:ext cx="2448272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67944" y="5013176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707904" y="6453336"/>
            <a:ext cx="108012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54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761764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Непротиворечивость и стандартизация</a:t>
            </a:r>
          </a:p>
        </p:txBody>
      </p:sp>
    </p:spTree>
    <p:extLst>
      <p:ext uri="{BB962C8B-B14F-4D97-AF65-F5344CB8AC3E}">
        <p14:creationId xmlns:p14="http://schemas.microsoft.com/office/powerpoint/2010/main" val="253141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Непротиворечивость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стандартизация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Данные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экране следует располагать таким образом, что­бы пользователь знал, где их найти и в какой части экрана ожи­дать вывода необходимой информации.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этом необходимо соблюдать следующие правила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информация, на которую следует немедленно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среагировать,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должна всегда отображаться на самом видном месте, чтобы захватить внимание пользователя (например, предупреж­дающие сообщения и сообщения об ошибках целесообразней размещать в центре экрана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</a:p>
        </p:txBody>
      </p:sp>
      <p:pic>
        <p:nvPicPr>
          <p:cNvPr id="4" name="Рисунок 2"/>
          <p:cNvPicPr>
            <a:picLocks noChangeAspect="1"/>
          </p:cNvPicPr>
          <p:nvPr/>
        </p:nvPicPr>
        <p:blipFill rotWithShape="1">
          <a:blip r:embed="rId2"/>
          <a:srcRect r="44352" b="21866"/>
          <a:stretch/>
        </p:blipFill>
        <p:spPr>
          <a:xfrm>
            <a:off x="5148064" y="4437112"/>
            <a:ext cx="3524114" cy="2270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27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Непротиворечивость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стандартизация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соблюдать следующие правила:</a:t>
            </a:r>
          </a:p>
          <a:p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информация, которая редко используется (например, справ­ка), не должна отображаться постоянно, но должна быть доступ­на, когда потребуется. 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Например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иконка справки или соответствующая опция меню должна быть доступна на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каждой экранной форме;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23" y="4074432"/>
            <a:ext cx="8640960" cy="7374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00392" y="4221088"/>
            <a:ext cx="64807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4999" r="1"/>
          <a:stretch/>
        </p:blipFill>
        <p:spPr>
          <a:xfrm>
            <a:off x="192522" y="4941168"/>
            <a:ext cx="2784227" cy="1584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4941168"/>
            <a:ext cx="4219575" cy="135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04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Непротиворечивость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стандартизация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соблюдать следующие правила: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менее срочная или менее необходимая информация не должна все время находиться перед пользователем, но также должна быть доступна, когда понадобится (например, при исполь­зовании поля со списком рекомендуется обеспечить открытие са­мого списка только в случае ввода информации в это поле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ис­пользовать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выпадающий список 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Combo Box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гиперссылки и ссылки на объекты системы должны быть сгруппированы по алфавиту.</a:t>
            </a:r>
          </a:p>
        </p:txBody>
      </p:sp>
    </p:spTree>
    <p:extLst>
      <p:ext uri="{BB962C8B-B14F-4D97-AF65-F5344CB8AC3E}">
        <p14:creationId xmlns:p14="http://schemas.microsoft.com/office/powerpoint/2010/main" val="87919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761764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и пиктограммы</a:t>
            </a:r>
          </a:p>
        </p:txBody>
      </p:sp>
    </p:spTree>
    <p:extLst>
      <p:ext uri="{BB962C8B-B14F-4D97-AF65-F5344CB8AC3E}">
        <p14:creationId xmlns:p14="http://schemas.microsoft.com/office/powerpoint/2010/main" val="240633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Важной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частью пользовательского приложения является меню, позволяющее пользователю выполнять задачи внутри приложения и управлять информационным процессом. 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приложения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это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набор опций, отображаемых на экране, с помощью которых пользователи могут выбирать и выполнять действия, тем самым производя изменения в состоянии интер­фейса и управлять системой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573016"/>
            <a:ext cx="5811542" cy="30994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" name="Прямая со стрелкой 2"/>
          <p:cNvCxnSpPr/>
          <p:nvPr/>
        </p:nvCxnSpPr>
        <p:spPr>
          <a:xfrm>
            <a:off x="3419872" y="4221088"/>
            <a:ext cx="0" cy="2232248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91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Достоинство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состоит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том, что пользователи не должны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запоминать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название элемента или действия, которое они хотят выполнить, они должны только распознать его среди пунктов меню.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 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может использовать даже неопыт­ный пользователь. </a:t>
            </a:r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должен быть тщательно продуман: для того чтобы меню стало по-настоящему эффек­тивным, названия пунктов меню должны быть очевидными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79335" b="63936"/>
          <a:stretch/>
        </p:blipFill>
        <p:spPr>
          <a:xfrm>
            <a:off x="2411760" y="4385492"/>
            <a:ext cx="4201241" cy="5040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r="39447" b="65805"/>
          <a:stretch/>
        </p:blipFill>
        <p:spPr>
          <a:xfrm>
            <a:off x="310879" y="5940867"/>
            <a:ext cx="8522604" cy="5026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66" y="5220786"/>
            <a:ext cx="8537268" cy="443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3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Если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Система Управления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относится к классу сложных систем, меню пользовательского приложения может занимать достаточно много экранного места.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 избежание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подобной ситуации, целесообразно использовать так называемое всплывающее или ниспадающее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меню,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этом нажатие на строку меню вызыва­ет соответствующее всплывающее или ниспадающее подменю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80165" b="29737"/>
          <a:stretch/>
        </p:blipFill>
        <p:spPr>
          <a:xfrm>
            <a:off x="2797982" y="4077072"/>
            <a:ext cx="3548036" cy="864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6" y="5229200"/>
            <a:ext cx="8918830" cy="9315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59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процессе проектирования меню приложения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принять наилучший способ </a:t>
            </a: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его позиционирования и отображения пунктов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чтобы оно было понятно и легко в использовании. 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Обычно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команды меню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упоря­дочены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некоторым иерархическим способом. 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Основная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проблема состоит в том, чтобы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правильно распределить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различные пункты меню по различным уровням и правильно их сгруппировать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39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Исследования показывают, что имеются четыре варианта для организации меню пользовательского приложения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алфавитный;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</a:t>
            </a:r>
            <a:r>
              <a:rPr lang="ru-RU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категорийный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3) в соответствии с принятыми соглашениями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4) в соответствии с частотой использования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97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Существует несколько способов выделения яркостью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Движение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(мигание или изменение позиции). Очень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эффективный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метод, поскольку глаз имеет специальный детектор для движущихся элементов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4" name="Рисунок 12" descr="https://habrastorage.org/getpro/habr/upload_files/f65/8ed/67b/f658ed67b65722cec8bfbd162e087ea3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3012688"/>
            <a:ext cx="6953250" cy="857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808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проектирования меню можно определить сле­дующим образом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структура меню должна соответствовать структуре ре­шаемой системой задачи, организация меню должна отражать наиболее эффективную последовательность шагов для достиже­ния поставленной цели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46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проектирования меню можно определить сле­дующим образом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пункты меню должны быть краткими, грамматически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правильными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соответствовать своему заголовку в меню. 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Порядок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пунктов меню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выбирается:</a:t>
            </a: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Tx/>
              <a:buChar char="-"/>
            </a:pP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соглашению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Tx/>
              <a:buChar char="-"/>
            </a:pP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частоте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ис­пользования,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Tx/>
              <a:buChar char="-"/>
            </a:pP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порядку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использования,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Tx/>
              <a:buChar char="-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зависимости от потреб­ностей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задачи,</a:t>
            </a:r>
          </a:p>
          <a:p>
            <a:pPr marL="800100" lvl="1" indent="-342900" algn="just">
              <a:buFontTx/>
              <a:buChar char="-"/>
            </a:pP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зависимости от потребностей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пользователя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16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 проектирования меню можно определить сле­дующим образом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выбор пунктов меню должен быть обеспечен несколькими способами: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 algn="just">
              <a:buFontTx/>
              <a:buChar char="-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помощью клавиатуры,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 algn="just">
              <a:buFontTx/>
              <a:buChar char="-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помощью мыши,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 algn="just">
              <a:buFontTx/>
              <a:buChar char="-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через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другие объекты пользовательского интерфейса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41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использовать легко запоминаемые сочетания клавиш для более быстрого доступа к пунктам меню (например, нажатие сочетания клавиш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Ctrl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 многих системах аналогич­но вызову пункта меню «Файл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Сохранить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»), что способно значительно сэкономить общее время выполнения процессов пользователями в системе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986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Другими важными элементами информационной системы являются графические иконки (пиктограммы). Все иконки можно классифицировать согласно тому, насколько они ото­бражают несущую функцию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иконки подобия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иконки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похожие на объекты, которые они отображают (например, иконка с изображением ножниц мо­жет служить для отображения операции «вырезки» фрагмента текста или какого-либо объекта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0917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Другими важными элементами информационной системы являются графические иконки (пиктограммы). Все иконки можно классифицировать согласно тому, насколько они ото­бражают несущую функцию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иконки по образцу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представляют пример типа объекта (например, иконка, показывающая линию, может служить для вызова средства рисования линии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2046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Другими важными элементами информационной системы являются графические иконки (пиктограммы). Все иконки можно классифицировать согласно тому, насколько они ото­бражают несущую функцию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символические иконки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используются для представления действия или состояния в символической форме (например, ра­зорванная линия между двумя компьютерами может обозначать разорванное сетевое соединение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8464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пиктограммы (иконки)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Другими важными элементами информационной системы являются графические иконки (пиктограммы). Все иконки можно классифицировать согласно тому, насколько они ото­бражают несущую функцию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произвольные иконки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не несут никакой информации по поводу их представления, поэтому их назначение должно быть описано (например, обратная круговая стрелка в большинстве случаев обозначает действие «отмена последней команды»).</a:t>
            </a:r>
          </a:p>
        </p:txBody>
      </p:sp>
    </p:spTree>
    <p:extLst>
      <p:ext uri="{BB962C8B-B14F-4D97-AF65-F5344CB8AC3E}">
        <p14:creationId xmlns:p14="http://schemas.microsoft.com/office/powerpoint/2010/main" val="259940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761764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формы</a:t>
            </a:r>
          </a:p>
        </p:txBody>
      </p:sp>
    </p:spTree>
    <p:extLst>
      <p:ext uri="{BB962C8B-B14F-4D97-AF65-F5344CB8AC3E}">
        <p14:creationId xmlns:p14="http://schemas.microsoft.com/office/powerpoint/2010/main" val="8294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формы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Экранная форма – основной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 интерфейса.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Назначение экранной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фор­мы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удобный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ввод и просмотр данных, состояния и сообще­ний автоматизированной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 должна быть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скомпонована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соответствии с прин­ципом «минимального объема памяти пользователя».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45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Существует несколько способов выделения яркостью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Увеличение 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яркости элементов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очень эффективный метод, поскольку большинство людей могут обнаружить всего лишь несколько уровней яркости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4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44" y="3284984"/>
            <a:ext cx="3151312" cy="3024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429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формы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Пользователю не должна выдаваться лишняя, из­быточная информация, не связанная с текущим шагом решения задачи. Лишняя информация отвлекает и утомляет пользовате­ля. Пояснения лучше поместить в справочную систему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54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формы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Важно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чтобы пользователю была пре­доставлена вся необходимая информация.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Следует учитывать факт,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пользователь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должен запоминать ранее предоставлен­ную информацию, чтобы воспользоваться ею на данном шаге.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Например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если выдается запрос «Вы желаете сохранить данные в файле?», следует уточнить имя файла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2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формы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принципы проектирования формы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форма проектируется с целью обеспечения удобного, по­нятного и быстрого способа достижения решения поставленной в приложении задачи.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Если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экранная форма проектируется на основе бумажной формы, то передвижение по смежным полям не должно вызывать затруднений у пользователя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8594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формы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принципы проектирования формы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размещение информационных единиц на пространстве формы должно соответствовать логике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её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будущего использова­ния.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зависит от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последовательности доступа к информационным единицам,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частоты использования информационных единиц,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относительной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важности элементов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25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формы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принципы проектирования формы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важно использовать в формах незаполненное пространст­во для создания равновесия и симметрии среди информацион­ных элементов формы и фиксации внимания пользователя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логические группы элементов необходимо отделять пробе­лами, строками, цветовыми или другими визуальными средства­ми, стараясь при этом не перегружать форму лишними элемента­ми, способными нарушить целостное восприятие информации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взаимозависимые или взаимосвязанные элементы инфор­мационных данных должны отображаться в одной форме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50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формы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многооконном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многозадачном графическом интерфейсе существует возможность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менять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фокус ввода,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переключаться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другие окна,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одновременно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работать с несколькими объектами.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Бывают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ситуации, когда по логике процесса работать с другим объектом нельзя до тех пор, пока не будет завершена обработка сообщения, не будет введен пользователем ответ на запрос программы, не будет устранена неполадка и так далее.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6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формы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Активное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окно называется </a:t>
            </a:r>
            <a:r>
              <a:rPr lang="ru-RU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модальным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когда переход к другому окну невозможен без его закрытия.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Все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остальные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окна в графи­ческом интерфейсе называются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немодальными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335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617748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Тексты и диалоги</a:t>
            </a:r>
          </a:p>
        </p:txBody>
      </p:sp>
    </p:spTree>
    <p:extLst>
      <p:ext uri="{BB962C8B-B14F-4D97-AF65-F5344CB8AC3E}">
        <p14:creationId xmlns:p14="http://schemas.microsoft.com/office/powerpoint/2010/main" val="37386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диалоги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Важной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составляющей системы являются различные над­писи в формах и окнах диалога.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Некоторые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принципы, которы­ми необходимо руководствоваться при создании текстовых диа­логов 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отображений: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текст в нижнем регистре читается приблизительно на 13 % быстрее, чем текст, напечатанный полностью в верхнем регистре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символы верхнего регистра наиболее эффективны для отображения информации, которая должна привлечь внимание.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следует использовать ВЕРХНИЙ РЕГИСТР для выделения какой-либо информации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3210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диалоги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Некоторые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принципы, которы­ми необходимо руководствоваться при создании текстовых диа­логов 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отображений: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выровненный по правому краю текст труднее читать, чем равномерно распределенный текст с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выравненным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правым полем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оптимальный интервал между строками должен быть ра­вен или немного больше, чем высота символов.</a:t>
            </a:r>
          </a:p>
        </p:txBody>
      </p:sp>
    </p:spTree>
    <p:extLst>
      <p:ext uri="{BB962C8B-B14F-4D97-AF65-F5344CB8AC3E}">
        <p14:creationId xmlns:p14="http://schemas.microsoft.com/office/powerpoint/2010/main" val="164764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Существует несколько способов выделения яркостью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 правило, человек различает цвета.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Использование цвета может быть чрезвычайно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эф­фективным;</a:t>
            </a:r>
          </a:p>
        </p:txBody>
      </p:sp>
      <p:pic>
        <p:nvPicPr>
          <p:cNvPr id="2050" name="Picture 2" descr="http://axioma-gis.ru/files/AxiomaThematic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20" y="2630584"/>
            <a:ext cx="7126760" cy="40088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12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833772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Интерфейсные элементы управления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32880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управления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Элементы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управления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общий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термин для компонентов интерфейса типа кнопок, переключателей и т.д., которые служат пользователю для осуществления каких-либо действий в систе­ме (ввода информации, вызова функций и т.д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.).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Кнопки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используются в системе для выбора какой-либо оп­ции или для вызова события (например, запуск подпрограммы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2183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управления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Переключатели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(опции) подобны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кнопкам выбора, в которых поль­зователь выбирает значение из фиксированного списка, но в данном случае пользователь может выбрать более чем одно зна­чение из списка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3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управления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Скролеры</a:t>
            </a:r>
            <a:r>
              <a:rPr lang="ru-RU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или полосы прокрутки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могут быть помещены в горизонтальную или вертикальную линейку в форме, отчете или текстовом поле и служат для доступа к невидимой на экране в данный момент информации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235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управления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Метки </a:t>
            </a:r>
            <a:r>
              <a:rPr lang="ru-RU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текстовые блоки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используются для текстовой информации.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Различие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между ними следующее: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Tx/>
              <a:buChar char="-"/>
            </a:pP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текстовые </a:t>
            </a:r>
            <a:r>
              <a:rPr lang="ru-RU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поля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(поля ввода) позволяют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пользователю вводить текстовые данные в поля,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Tx/>
              <a:buChar char="-"/>
            </a:pPr>
            <a:r>
              <a:rPr lang="ru-RU" sz="20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метки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(ярлыки) являются </a:t>
            </a:r>
            <a:r>
              <a:rPr lang="ru-RU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нередактируемыми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полями, исполь­зуемыми только для отображения текста, типа подсказок, ко­манд пользователя и т.д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52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управления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Списки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 специализированные средства управления, кото­рые отображают раскрывающиеся списки значений (часто с при­соединенными </a:t>
            </a:r>
            <a:r>
              <a:rPr lang="ru-RU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скролерами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для перемещения по списку) и по­зволяют пользователю выбирать значение из списка или вводить другое значение в присоединенное текстовое поле.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удобный и компактный элемент интерфейса, занимающий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минимум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места на экране и в то же время несущий большую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информационную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нагрузку.</a:t>
            </a:r>
          </a:p>
        </p:txBody>
      </p:sp>
    </p:spTree>
    <p:extLst>
      <p:ext uri="{BB962C8B-B14F-4D97-AF65-F5344CB8AC3E}">
        <p14:creationId xmlns:p14="http://schemas.microsoft.com/office/powerpoint/2010/main" val="45095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689756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Дизайн заголовков и полей</a:t>
            </a:r>
          </a:p>
        </p:txBody>
      </p:sp>
    </p:spTree>
    <p:extLst>
      <p:ext uri="{BB962C8B-B14F-4D97-AF65-F5344CB8AC3E}">
        <p14:creationId xmlns:p14="http://schemas.microsoft.com/office/powerpoint/2010/main" val="166605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Дизайн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заголовков и полей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Рекомендации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созданию и размеще­нию полей и заголовков в формах 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отчётах: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для отдельных полей заголовок должен быть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выравнен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левому краю;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для числовых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полей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по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правому краю;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для полей списков заголовок должен быть выше и левее основного поля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357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Дизайн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заголовков и полей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Рекомендации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созданию и размеще­нию полей и заголовков в формах 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отчётах: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длинные колоночные поля или длинные столбцы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информационных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единиц с одиночными полями необходимо объеди­нять в группы по пять элементов, разделяемых пустой строкой.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помогает пользователю мысленно обрабатывать информа­цию по выделенным группам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95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Дизайн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заголовков и полей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Рекомендации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созданию и размеще­нию полей и заголовков в формах 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отчётах: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в формах с большим количеством информации необходи­мо использовать названия разделов, которые однозначно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свидетельствуют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характере принадлежащей им информации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необходимо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чётко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разделить отображение заголовков и непосредственно полей ввода, поскольку такая путаница может вызвать дискомфорт у пользователя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4432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Существует несколько способов выделения яркостью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(символ, шрифт, форма символа). Используется для того, чтобы отличить различные категории данных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1026" name="Picture 2" descr="https://thepresentation.ru/img/tmb/2/133244/e9306134012fbe4ddf2bbcf513fa0e55-800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5714" r="63558" b="13551"/>
          <a:stretch/>
        </p:blipFill>
        <p:spPr bwMode="auto">
          <a:xfrm>
            <a:off x="3311860" y="2636912"/>
            <a:ext cx="2520280" cy="406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2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Дизайн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заголовков и полей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Рекомендации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созданию и размеще­нию полей и заголовков в формах 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отчётах: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заголовки должны быть краткими, знакомыми пользова­телю и содержательными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поля, необязательные для заполнения либо не имеющие осо­бой важности, должны отличаться визуально (цветом или другими эффектами) от полей важных и обязательных для заполнения.</a:t>
            </a:r>
          </a:p>
        </p:txBody>
      </p:sp>
    </p:spTree>
    <p:extLst>
      <p:ext uri="{BB962C8B-B14F-4D97-AF65-F5344CB8AC3E}">
        <p14:creationId xmlns:p14="http://schemas.microsoft.com/office/powerpoint/2010/main" val="399435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833772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Форматы ввода</a:t>
            </a:r>
          </a:p>
        </p:txBody>
      </p:sp>
    </p:spTree>
    <p:extLst>
      <p:ext uri="{BB962C8B-B14F-4D97-AF65-F5344CB8AC3E}">
        <p14:creationId xmlns:p14="http://schemas.microsoft.com/office/powerpoint/2010/main" val="112409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Форматы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ввода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обеспечить ввод значений по умолчанию во все поля, которые это допускают.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Можно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назначить клавиши или коды для ввода часто повторяющихся значений. Входные данные должны быть значимыми и общепринятыми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рекомендуется объединять поля ввода чисел и символов, поскольку числовые и алфавитные клавиши расположены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относительно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неудобно друг от друга на клавиатуре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766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Форматы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ввода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Следует минимизировать размер полей в формах, насколь­ко это возможно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исключить частое переключение между верх­ним и нижним регистрами для ускорения ввода данных.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нужно требовать от пользователя ввода незначимых цифр (например, вместо 00000010 вводить только 10).</a:t>
            </a:r>
          </a:p>
        </p:txBody>
      </p:sp>
    </p:spTree>
    <p:extLst>
      <p:ext uri="{BB962C8B-B14F-4D97-AF65-F5344CB8AC3E}">
        <p14:creationId xmlns:p14="http://schemas.microsoft.com/office/powerpoint/2010/main" val="364232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852936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Навигация</a:t>
            </a:r>
          </a:p>
        </p:txBody>
      </p:sp>
    </p:spTree>
    <p:extLst>
      <p:ext uri="{BB962C8B-B14F-4D97-AF65-F5344CB8AC3E}">
        <p14:creationId xmlns:p14="http://schemas.microsoft.com/office/powerpoint/2010/main" val="58624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691592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Организация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системы навигации и </a:t>
            </a:r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отображения состояний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Навигация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обеспечивает пользователю способность переме­щаться между различными экранами, информационными единицами и подпрограммами в автоматизированной системе.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пол­ноценной системе пользователь всегда может получить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информацию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состоянии системы, процесса выполнения или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активной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подпрограмме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Существует ряд навигационных средств и приемов, кото­рые помогают пользователю ориентироваться в системе.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55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Организация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системы навигации и </a:t>
            </a:r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отображения состояний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Базовые приёмы навигации: 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использование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заголовков страниц для каждого эк­рана;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использование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номеров страниц, строк и столбцов;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ото­бражение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текущего имени файла вверху экрана.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Тип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системы навигации зависит от принятого стиля интерфейса.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интерфей­сах с меню можно использовать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иерархически-структурированное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меню. </a:t>
            </a:r>
          </a:p>
        </p:txBody>
      </p:sp>
    </p:spTree>
    <p:extLst>
      <p:ext uri="{BB962C8B-B14F-4D97-AF65-F5344CB8AC3E}">
        <p14:creationId xmlns:p14="http://schemas.microsoft.com/office/powerpoint/2010/main" val="275379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Организация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системы навигации и </a:t>
            </a:r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системы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отображения состояний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выхода из подменю нужно применять простые действия, учитывая, что диалоговые интерфейсы сами по себе защищают пользователя от ошибочных действий.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состояния обычно отображается внизу экрана и содержит в себе данные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о: 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количестве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записей,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числе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обработанных единиц,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про­цессе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печати,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очереди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печати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другом.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02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5457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побуждающих сообщений</a:t>
            </a:r>
          </a:p>
        </p:txBody>
      </p:sp>
    </p:spTree>
    <p:extLst>
      <p:ext uri="{BB962C8B-B14F-4D97-AF65-F5344CB8AC3E}">
        <p14:creationId xmlns:p14="http://schemas.microsoft.com/office/powerpoint/2010/main" val="199504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необходимы для ориентирования пользователя в нужном направлении, для подсказок и предупреждений по вы­полнению необходимых действий на пути решения задачи.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Они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также включают подтверждения действий со стороны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пользователя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подтверждения того, что задачи были выполнены систе­мой успешно либо по каким-то причинам не выполнены.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Сооб­щения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могут быть представлены в форме диалога, экранных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заставок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т.п. Сообщение об отказе (повреждении) оборудования и подсистем, предупреждение (прогноз) о возможных негатив­ных последствиях называется </a:t>
            </a:r>
            <a:r>
              <a:rPr lang="ru-RU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аларм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(тревога)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64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Существует несколько способов выделения яркостью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(символ, шрифт, форма символа). Используется для того, чтобы отличить различные категории данных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1026" name="Picture 2" descr="https://thepresentation.ru/img/tmb/2/133244/e9306134012fbe4ddf2bbcf513fa0e55-800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567" b="13550"/>
          <a:stretch/>
        </p:blipFill>
        <p:spPr bwMode="auto">
          <a:xfrm>
            <a:off x="1626096" y="2780928"/>
            <a:ext cx="5891808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71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еко­мендации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формированию сообщений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каждое сообщение должно начинаться кратким и толко­вым, понятным пользователю описанием ситуации: что про­изошло, почему произошло.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правило, далее должно следо­вать предложение о способе решения проблемы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сообщения должны быть консистентными с другими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сообщениями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программной системы по содержанию, структуре и стилю (тону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9209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Реко­мендации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формированию сообщений: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сообщения должны быть кратки и конкретны, привлекать внимание пользователя системы.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Более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полную информацию можно изложить в так называемых 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логах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(дополнительных фай­лах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системы, журналах событий)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или дать ссылку на справочную систему.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со­вместимости с малыми дисплеями принято использовать в од­ном сообщении не более 150 символов.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Следует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учитывать из­менение длины сообщения при языковых локализациях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4122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Реко­мендации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формированию сообщений: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в сообщениях лучше использовать конструктивный и по­зитивный тон.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Ободрение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</a:t>
            </a:r>
            <a:r>
              <a:rPr lang="ru-RU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обнадёживание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этом приветст­вуются.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Неуместны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порицание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неодобрение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осуждение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упрёк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обвинение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возложение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ответственности за произошедшее на пользователя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представление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действий пользователя в качестве причины неполадок в работе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1026" name="Picture 2" descr="https://otvet.imgsmail.ru/download/3db83599ce6a2f522175d8dffd636c62_i-334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1" t="10046" r="7394" b="12094"/>
          <a:stretch/>
        </p:blipFill>
        <p:spPr bwMode="auto">
          <a:xfrm>
            <a:off x="4860032" y="3356992"/>
            <a:ext cx="3124162" cy="15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90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Реко­мендации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формированию сообщений: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не следует использовать двойное отрицание при построе­нии сообщений, таких как «Нет компонент, которые не исполь­зуются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описывать текущую ситуацию в сообщениях лучше на­стоящим временем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необходимо использовать терминологию, знакомую поль­зователям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933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Сообщения могут предложить пользователю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выбрать из предложенных альтернатив некую опцию или набор опций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ввести некоторую информацию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выбрать опцию из набора опций, которые могут изменять­ся в зависимости от текущего контекста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подтвердить фрагмент введенной информации перед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продолжением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ввода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8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сообщений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Сообщения могут быть помещены в модальные диалоговые окна, которые вынуждают пользователя ответить на вопрос прежде, чем может быть предпринято любое другое действие, потому что все другие средства управления заморожены.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может быть полезно, когда система должна вынудить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пользователя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принять решение перед продолжением работы.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Немодаль­ные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диалоговые окна позволяют работать с другими элементами интерфейса, в то время как само окно может игнорироваться.</a:t>
            </a:r>
          </a:p>
        </p:txBody>
      </p:sp>
    </p:spTree>
    <p:extLst>
      <p:ext uri="{BB962C8B-B14F-4D97-AF65-F5344CB8AC3E}">
        <p14:creationId xmlns:p14="http://schemas.microsoft.com/office/powerpoint/2010/main" val="214081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924944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Таблицы</a:t>
            </a:r>
          </a:p>
        </p:txBody>
      </p:sp>
    </p:spTree>
    <p:extLst>
      <p:ext uri="{BB962C8B-B14F-4D97-AF65-F5344CB8AC3E}">
        <p14:creationId xmlns:p14="http://schemas.microsoft.com/office/powerpoint/2010/main" val="138337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Табличное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представление информации, как правило, пред­назначено не для последовательного чтения, 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облегчения выборочного поиска нужных сведений.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Желательна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горизонтальная организация таблиц.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16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Категорически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недопусти­мо смешанное в рамках одного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документа (пусть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даже и на раз­ных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страницах)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вертикальное и горизонтальное расположение считываемой информации.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ширине таблицы не должны рас­тягиваться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более,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чем на одну страницу.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Выравнивание в ячейках: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буквенно-цифровые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данные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слева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числовые – справа.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97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текстовой информации в таблицах предъявляются свои специфические требования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использование простых, односложных, неопределенно-личных или безличных предложений, не имеющих эмоциональ­ной окраски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порядок слов в предложении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прямой;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отсутствие сложных предложений с длинным рядом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последовательных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подчинений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1990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Выделение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интерфейса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Различные </a:t>
            </a:r>
            <a:r>
              <a:rPr lang="ru-RU" sz="20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алфавиты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(шрифты) в разных формах;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Размер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(текста, символов). Обычно применяют увеличе­ние выделенного объекта в 1,5 раза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Оттенение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(различная текстура объектов). Эффективный метод для привлечения внимания к какой-либо части экрана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ru-RU" sz="20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Окружение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(подчеркивание, рамки, инвертированное изо­бражение). Очень эффективный метод привлечения внимания пользователя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955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текстовой информации в таблицах предъявляются свои специфические требования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рекомендуемая длина сообщений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7-11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значащих слов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минимальное количество логических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связок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И/ИЛИ и их сочетаний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6707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Таблицы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текстовой информации в таблицах предъявляются свои специфические требования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отсутствие многоступенчатых подчиненных предложений с неоднократно повторяемыми частицами НЕ (чем часто грешат дословно переведенные тексты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отсутствие аббревиации в ключевых словах, сокращение которых может привести к искажению смысла.</a:t>
            </a:r>
          </a:p>
        </p:txBody>
      </p:sp>
    </p:spTree>
    <p:extLst>
      <p:ext uri="{BB962C8B-B14F-4D97-AF65-F5344CB8AC3E}">
        <p14:creationId xmlns:p14="http://schemas.microsoft.com/office/powerpoint/2010/main" val="250831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3164</TotalTime>
  <Words>4081</Words>
  <Application>Microsoft Office PowerPoint</Application>
  <PresentationFormat>On-screen Show (4:3)</PresentationFormat>
  <Paragraphs>639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5" baseType="lpstr">
      <vt:lpstr>Arial</vt:lpstr>
      <vt:lpstr>Calibri</vt:lpstr>
      <vt:lpstr>Tahoma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Дом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Игоревич Сафронов</dc:creator>
  <cp:lastModifiedBy>Сафронов А И</cp:lastModifiedBy>
  <cp:revision>278</cp:revision>
  <dcterms:created xsi:type="dcterms:W3CDTF">2016-01-30T16:19:22Z</dcterms:created>
  <dcterms:modified xsi:type="dcterms:W3CDTF">2024-02-29T18:54:31Z</dcterms:modified>
</cp:coreProperties>
</file>